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83" r:id="rId5"/>
    <p:sldId id="285" r:id="rId6"/>
    <p:sldId id="269" r:id="rId7"/>
    <p:sldId id="284" r:id="rId8"/>
    <p:sldId id="286" r:id="rId9"/>
    <p:sldId id="270" r:id="rId10"/>
    <p:sldId id="271" r:id="rId11"/>
    <p:sldId id="272" r:id="rId12"/>
    <p:sldId id="281" r:id="rId13"/>
    <p:sldId id="273" r:id="rId14"/>
    <p:sldId id="274" r:id="rId15"/>
    <p:sldId id="275" r:id="rId16"/>
    <p:sldId id="277" r:id="rId17"/>
    <p:sldId id="278" r:id="rId18"/>
    <p:sldId id="279" r:id="rId19"/>
    <p:sldId id="282" r:id="rId20"/>
    <p:sldId id="276" r:id="rId21"/>
    <p:sldId id="263" r:id="rId22"/>
    <p:sldId id="280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LMU CompatilFact" panose="02000500060000020003" pitchFamily="2" charset="0"/>
      <p:regular r:id="rId29"/>
      <p:bold r:id="rId30"/>
      <p:italic r:id="rId31"/>
      <p:boldItalic r:id="rId32"/>
    </p:embeddedFont>
  </p:embeddedFontLst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E6E272D-F006-4F05-928C-441663537F8D}">
          <p14:sldIdLst>
            <p14:sldId id="256"/>
            <p14:sldId id="267"/>
            <p14:sldId id="268"/>
            <p14:sldId id="283"/>
            <p14:sldId id="285"/>
            <p14:sldId id="269"/>
            <p14:sldId id="284"/>
            <p14:sldId id="286"/>
            <p14:sldId id="270"/>
            <p14:sldId id="271"/>
            <p14:sldId id="272"/>
            <p14:sldId id="281"/>
            <p14:sldId id="273"/>
            <p14:sldId id="274"/>
            <p14:sldId id="275"/>
            <p14:sldId id="277"/>
            <p14:sldId id="278"/>
            <p14:sldId id="279"/>
            <p14:sldId id="282"/>
            <p14:sldId id="276"/>
            <p14:sldId id="263"/>
            <p14:sldId id="2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1" autoAdjust="0"/>
    <p:restoredTop sz="94660"/>
  </p:normalViewPr>
  <p:slideViewPr>
    <p:cSldViewPr>
      <p:cViewPr varScale="1">
        <p:scale>
          <a:sx n="86" d="100"/>
          <a:sy n="86" d="100"/>
        </p:scale>
        <p:origin x="4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CA46D-CE2E-4EA1-888F-2083DBAAAE6B}" type="datetimeFigureOut">
              <a:rPr lang="LID4096" smtClean="0"/>
              <a:t>09/28/2020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861A5-9E9C-437D-8390-3AFF7216C36F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048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3BD9-B2FF-4D05-B850-FE4A628A3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7397"/>
            <a:ext cx="9144000" cy="2387600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7CFB3-A03F-40FB-AE2D-BD2CC0A70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7072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52018-19BA-4BDA-BFF1-55E3A7AD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FFBA2-CC41-4388-944C-D5131660709F}" type="datetime1">
              <a:rPr lang="LID4096" smtClean="0"/>
              <a:t>09/28/2020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F1FC7-AA94-4EA7-812C-736CEFFE2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31438-C252-433A-B173-54FE9C86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855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2AA4-0EC0-47D9-9291-5089FA1F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EBA683-4A84-42F1-9AF3-CE7DB5905F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73300-F6F1-4D52-9D7A-2774AFF9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42F4-877F-4022-BEB2-6F99ECD3AB86}" type="datetime1">
              <a:rPr lang="LID4096" smtClean="0"/>
              <a:t>09/28/2020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33680-6287-4AB1-BB3B-DD6E0B392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E03CB-6DDC-46C9-A574-D284654C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827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B9169D-9E5D-4661-8A88-11CA027FE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BBABA-F64C-4994-8968-C44FDF815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B08A9-30FF-40F5-8642-E4D8E067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211E-EF4E-407A-9980-8F1F0960E8CF}" type="datetime1">
              <a:rPr lang="LID4096" smtClean="0"/>
              <a:t>09/28/2020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5A85C-4E9C-45A6-BD4D-BD7AD29E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39C94-E115-4721-9282-5035FD4A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123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84BD-79F0-42BE-9FD0-401149A46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4AD397-156F-4E19-8C22-0DEA305D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1418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B94A-E416-438D-9C88-4D6CCDE7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BE87-4185-404F-96D9-2D040D24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E966E-11D2-4B89-898E-09C40574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9923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9D7BF-0A6F-4435-B167-26B91901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02631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F8B7E-2EBB-4419-A87D-90DB9094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4639-8B57-430D-834B-ED1A2C1C2BC6}" type="datetime1">
              <a:rPr lang="LID4096" smtClean="0"/>
              <a:t>09/28/2020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8D625-BEFA-4FFA-8DFD-BDD2EC6A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IT-Seminar für Lehrkräfte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2BC57-1891-40F6-B272-AAF3F0C7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6670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FC6F8-BF72-44D0-A333-211CBC5BD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D3E3F-8681-41BF-8FDD-98D91C046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EFC13-CC77-4AB8-8B2C-0FA09787A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3BE1F8-1CCF-4E6A-83A7-4CAB3488B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CF02D-A4BB-49BE-90DF-701368EB9632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7662C-9D7F-43E1-8276-5897C248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2BF98-401D-41C6-8E3D-B5947BB1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72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B687A-84BA-4AF2-BE50-F5F58342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5A37A-6D3B-4292-BE57-D6132F097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98339-BF9E-4948-83C4-A5A9493090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6ADF9-9066-4725-A3D1-F7D3D7913C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5C6E08-DA81-410E-B538-7D53F35AB0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477941-685C-4236-83E7-D2355182B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0009C-9649-4E42-8CEB-A2A468371E20}" type="datetime1">
              <a:rPr lang="LID4096" smtClean="0"/>
              <a:t>09/28/2020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702284-4869-4F24-93AA-D1F188D4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82716-2B5E-446B-B52F-8216E2EF8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012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CA24D-0768-4792-80A5-D9B76575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E0E38-5024-4F0A-BBC1-F7E5C1399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6F777-23AB-4808-BA8A-B108E836802F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8BCD56-0DC4-4FEA-85CC-7743AD3CE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45BFA0-43E9-418C-9CB1-18EADC593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8600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B42EC-8AFC-41F2-A829-F9F08470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t>09/28/2020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52B07-47BC-4647-B112-E65A48659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IT-Seminar für Lehrkräfte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4D6AF-76B3-4BF5-98E9-31D97B958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176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954E7-D1AB-458D-9E2A-E27D27B96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F56C-CBE4-407C-B135-A0068983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B6575E-403E-48BE-89CB-DDC1CE01B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3CB6E3-6B3C-4053-BEB1-DCA84B451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A38D-F528-4226-A6C7-F88047CD3B34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6B8191-EBDB-4C10-89A7-77B8D0F57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B7781-11F1-4382-9915-414246D0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4377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9631-A610-439D-B782-313FC518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BA1674-1205-4BF9-8366-19437E7E6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696B6-06CB-493B-8DA1-D37F3C565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6F820-B67C-4420-8869-FBC9D89BD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C016D-244A-4E77-994D-094DA99C6FE1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F7F7D-E826-49E1-9FEE-64FC1B629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IT-Seminar für Lehrkräfte</a:t>
            </a:r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BF24E-452D-4A3F-9171-9BF141FAE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9930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2FCCAC3-6B06-4B93-903A-03CE344BB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r="22646" b="9827"/>
          <a:stretch/>
        </p:blipFill>
        <p:spPr>
          <a:xfrm>
            <a:off x="8688289" y="2708920"/>
            <a:ext cx="3503712" cy="4149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DEA2A8-2959-4F42-9896-197FB8C59F97}"/>
              </a:ext>
            </a:extLst>
          </p:cNvPr>
          <p:cNvSpPr/>
          <p:nvPr userDrawn="1"/>
        </p:nvSpPr>
        <p:spPr>
          <a:xfrm>
            <a:off x="0" y="6628284"/>
            <a:ext cx="12192000" cy="2297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>
              <a:latin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E7A39F-260F-4146-9A9E-BDAC6D8E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15CD0-72B9-4506-A2ED-AF64F121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ID4096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F99F-5695-4785-965F-43DD72FCA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28284"/>
            <a:ext cx="2743200" cy="22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7297277-A033-4790-8776-3BA74E3DDBC3}" type="datetime1">
              <a:rPr lang="LID4096" smtClean="0"/>
              <a:pPr/>
              <a:t>09/28/2020</a:t>
            </a:fld>
            <a:endParaRPr lang="LID4096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B8300-DC15-4117-8288-4338E94DE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628284"/>
            <a:ext cx="4114800" cy="22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de-DE" dirty="0"/>
              <a:t>IT-Seminar für Lehrkräfte</a:t>
            </a:r>
            <a:endParaRPr lang="LID4096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A0662-286D-413C-B660-8CF7FDC8BB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8284"/>
            <a:ext cx="2743200" cy="2297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403D154-1D72-4169-84A0-02A06F1F2F9D}" type="slidenum">
              <a:rPr lang="LID4096" smtClean="0"/>
              <a:pPr/>
              <a:t>‹Nr.›</a:t>
            </a:fld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4129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ktronik-kompendium.de/sites/net/0907201.ht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216.58.206.3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://www.google.com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rnsoftware-filius.de/" TargetMode="External"/><Relationship Id="rId2" Type="http://schemas.openxmlformats.org/officeDocument/2006/relationships/hyperlink" Target="https://informatik.mygymer.ch/ef2019/rechnernetze/tcp-ip-schichtenmodell/anwendu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arndt-bruenner.de/mathe/scripts/Zahlensysteme.htm" TargetMode="External"/><Relationship Id="rId5" Type="http://schemas.openxmlformats.org/officeDocument/2006/relationships/hyperlink" Target="https://t3n.de/news/tcp-ip-internet-grundlagen-755667/" TargetMode="External"/><Relationship Id="rId4" Type="http://schemas.openxmlformats.org/officeDocument/2006/relationships/hyperlink" Target="https://www.elektronik-kompendium.de/sites/net/0907201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utterstock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rndt-bruenner.de/mathe/scripts/Zahlensysteme.htm" TargetMode="Externa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FF16B-B421-42FD-8477-A7F7DFEE4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7397"/>
            <a:ext cx="9144000" cy="1039515"/>
          </a:xfrm>
        </p:spPr>
        <p:txBody>
          <a:bodyPr>
            <a:normAutofit/>
          </a:bodyPr>
          <a:lstStyle/>
          <a:p>
            <a:r>
              <a:rPr lang="en-GB" sz="4800" dirty="0"/>
              <a:t>IT-Seminar </a:t>
            </a:r>
            <a:r>
              <a:rPr lang="en-GB" sz="4800" dirty="0" err="1"/>
              <a:t>für</a:t>
            </a:r>
            <a:r>
              <a:rPr lang="en-GB" sz="4800" dirty="0"/>
              <a:t> </a:t>
            </a:r>
            <a:r>
              <a:rPr lang="en-GB" sz="4800" dirty="0" err="1"/>
              <a:t>Lehrkräfte</a:t>
            </a:r>
            <a:endParaRPr lang="LID4096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28CA59-5A8B-41E3-AF03-8B631A95F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023"/>
            <a:ext cx="9144000" cy="1655762"/>
          </a:xfrm>
        </p:spPr>
        <p:txBody>
          <a:bodyPr/>
          <a:lstStyle/>
          <a:p>
            <a:r>
              <a:rPr lang="de-DE" sz="4000" dirty="0"/>
              <a:t>Netzwerke</a:t>
            </a:r>
            <a:endParaRPr lang="LID4096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488E34-F037-4645-A400-F306119B7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724E-B38A-490C-BFC6-812CDD16B31D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EBF976-0173-4CBD-93F8-BE10957AF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D1BF5-8561-4BFA-9BBB-CAB169B36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pPr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3416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471587"/>
          </a:xfrm>
        </p:spPr>
        <p:txBody>
          <a:bodyPr>
            <a:noAutofit/>
          </a:bodyPr>
          <a:lstStyle/>
          <a:p>
            <a:r>
              <a:rPr lang="de-DE" sz="3600" dirty="0"/>
              <a:t>Die IP-Adresse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128" y="1804011"/>
            <a:ext cx="8714184" cy="643633"/>
          </a:xfrm>
        </p:spPr>
        <p:txBody>
          <a:bodyPr>
            <a:normAutofit/>
          </a:bodyPr>
          <a:lstStyle/>
          <a:p>
            <a:r>
              <a:rPr lang="de-DE" dirty="0"/>
              <a:t>Private Netzwerkadressen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10</a:t>
            </a:fld>
            <a:endParaRPr lang="LID4096"/>
          </a:p>
        </p:txBody>
      </p:sp>
      <p:graphicFrame>
        <p:nvGraphicFramePr>
          <p:cNvPr id="7" name="Tabelle 12">
            <a:extLst>
              <a:ext uri="{FF2B5EF4-FFF2-40B4-BE49-F238E27FC236}">
                <a16:creationId xmlns:a16="http://schemas.microsoft.com/office/drawing/2014/main" id="{EA7D64CD-F635-4201-9B7C-BB13D953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970836"/>
              </p:ext>
            </p:extLst>
          </p:nvPr>
        </p:nvGraphicFramePr>
        <p:xfrm>
          <a:off x="623392" y="2498176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FB756BD7-95E4-47EF-B576-1E79265A9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103819"/>
              </p:ext>
            </p:extLst>
          </p:nvPr>
        </p:nvGraphicFramePr>
        <p:xfrm>
          <a:off x="623392" y="3244645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graphicFrame>
        <p:nvGraphicFramePr>
          <p:cNvPr id="15" name="Tabelle 12">
            <a:extLst>
              <a:ext uri="{FF2B5EF4-FFF2-40B4-BE49-F238E27FC236}">
                <a16:creationId xmlns:a16="http://schemas.microsoft.com/office/drawing/2014/main" id="{EE94EA0B-2898-4361-BFF9-B8D68D0C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464955"/>
              </p:ext>
            </p:extLst>
          </p:nvPr>
        </p:nvGraphicFramePr>
        <p:xfrm>
          <a:off x="623392" y="3991114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graphicFrame>
        <p:nvGraphicFramePr>
          <p:cNvPr id="17" name="Tabelle 12">
            <a:extLst>
              <a:ext uri="{FF2B5EF4-FFF2-40B4-BE49-F238E27FC236}">
                <a16:creationId xmlns:a16="http://schemas.microsoft.com/office/drawing/2014/main" id="{4E485FF6-1069-4700-B2AB-8D09C7ACA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349320"/>
              </p:ext>
            </p:extLst>
          </p:nvPr>
        </p:nvGraphicFramePr>
        <p:xfrm>
          <a:off x="5644374" y="2477976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DCC1BBD8-F404-4E1F-A1C5-3DB354A93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61812"/>
              </p:ext>
            </p:extLst>
          </p:nvPr>
        </p:nvGraphicFramePr>
        <p:xfrm>
          <a:off x="5644374" y="3244645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graphicFrame>
        <p:nvGraphicFramePr>
          <p:cNvPr id="19" name="Tabelle 12">
            <a:extLst>
              <a:ext uri="{FF2B5EF4-FFF2-40B4-BE49-F238E27FC236}">
                <a16:creationId xmlns:a16="http://schemas.microsoft.com/office/drawing/2014/main" id="{FF917154-E57D-4B01-80E9-41C0EE4B8F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38151"/>
              </p:ext>
            </p:extLst>
          </p:nvPr>
        </p:nvGraphicFramePr>
        <p:xfrm>
          <a:off x="5644374" y="3991114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805E3FDC-F7B3-42B9-83AC-E0E68F1472C5}"/>
              </a:ext>
            </a:extLst>
          </p:cNvPr>
          <p:cNvSpPr/>
          <p:nvPr/>
        </p:nvSpPr>
        <p:spPr>
          <a:xfrm>
            <a:off x="4811416" y="2751082"/>
            <a:ext cx="720080" cy="1576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A1584BA-4290-41CD-800F-F8FF3067F962}"/>
              </a:ext>
            </a:extLst>
          </p:cNvPr>
          <p:cNvSpPr txBox="1"/>
          <p:nvPr/>
        </p:nvSpPr>
        <p:spPr>
          <a:xfrm>
            <a:off x="10232134" y="1582915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Anzahl</a:t>
            </a:r>
          </a:p>
          <a:p>
            <a:pPr algn="ctr"/>
            <a:r>
              <a:rPr lang="de-DE" sz="2400" b="1" dirty="0">
                <a:solidFill>
                  <a:srgbClr val="FF0000"/>
                </a:solidFill>
                <a:latin typeface="Arial" panose="020B0604020202020204" pitchFamily="34" charset="0"/>
              </a:rPr>
              <a:t>Adressen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00A819E-A00B-48B8-A37F-6004945A02F5}"/>
              </a:ext>
            </a:extLst>
          </p:cNvPr>
          <p:cNvSpPr txBox="1"/>
          <p:nvPr/>
        </p:nvSpPr>
        <p:spPr>
          <a:xfrm>
            <a:off x="5622710" y="4678468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latin typeface="Arial" panose="020B0604020202020204" pitchFamily="34" charset="0"/>
              </a:rPr>
              <a:t>Netzanteil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D0D6BBE1-A223-4BC0-A2D9-B1EE5288676F}"/>
              </a:ext>
            </a:extLst>
          </p:cNvPr>
          <p:cNvSpPr txBox="1"/>
          <p:nvPr/>
        </p:nvSpPr>
        <p:spPr>
          <a:xfrm>
            <a:off x="7709948" y="4678469"/>
            <a:ext cx="2007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>
                <a:solidFill>
                  <a:srgbClr val="FF0000"/>
                </a:solidFill>
                <a:latin typeface="Arial" panose="020B0604020202020204" pitchFamily="34" charset="0"/>
              </a:rPr>
              <a:t>Hostanteil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3233D00-C96E-437C-A619-5C2B7DCC092B}"/>
              </a:ext>
            </a:extLst>
          </p:cNvPr>
          <p:cNvSpPr txBox="1"/>
          <p:nvPr/>
        </p:nvSpPr>
        <p:spPr>
          <a:xfrm>
            <a:off x="9872052" y="2477976"/>
            <a:ext cx="212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</a:rPr>
              <a:t>16 777 216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A1705445-F4CD-434A-B0FD-74BD6B84746C}"/>
              </a:ext>
            </a:extLst>
          </p:cNvPr>
          <p:cNvSpPr txBox="1"/>
          <p:nvPr/>
        </p:nvSpPr>
        <p:spPr>
          <a:xfrm>
            <a:off x="9961672" y="3308592"/>
            <a:ext cx="212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</a:rPr>
              <a:t>1 048 576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105C3B3B-D961-4E0B-8025-4519A77D1FD7}"/>
              </a:ext>
            </a:extLst>
          </p:cNvPr>
          <p:cNvSpPr txBox="1"/>
          <p:nvPr/>
        </p:nvSpPr>
        <p:spPr>
          <a:xfrm>
            <a:off x="9982273" y="4055583"/>
            <a:ext cx="2129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Arial" panose="020B0604020202020204" pitchFamily="34" charset="0"/>
              </a:rPr>
              <a:t>65 536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01EB7EB-40EA-49E5-9A3D-9CC6777BF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50164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471587"/>
          </a:xfrm>
        </p:spPr>
        <p:txBody>
          <a:bodyPr>
            <a:noAutofit/>
          </a:bodyPr>
          <a:lstStyle/>
          <a:p>
            <a:r>
              <a:rPr lang="de-DE" sz="3600" dirty="0"/>
              <a:t>Die Subnetzmaske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54606"/>
            <a:ext cx="8714184" cy="1977891"/>
          </a:xfrm>
        </p:spPr>
        <p:txBody>
          <a:bodyPr>
            <a:normAutofit/>
          </a:bodyPr>
          <a:lstStyle/>
          <a:p>
            <a:r>
              <a:rPr lang="de-DE" dirty="0"/>
              <a:t>Die Aufteilung des Netzanteils und des Hostanteils wird durch die Subnetzmaske bestimmt: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11</a:t>
            </a:fld>
            <a:endParaRPr lang="LID4096"/>
          </a:p>
        </p:txBody>
      </p:sp>
      <p:graphicFrame>
        <p:nvGraphicFramePr>
          <p:cNvPr id="15" name="Tabelle 12">
            <a:extLst>
              <a:ext uri="{FF2B5EF4-FFF2-40B4-BE49-F238E27FC236}">
                <a16:creationId xmlns:a16="http://schemas.microsoft.com/office/drawing/2014/main" id="{EE94EA0B-2898-4361-BFF9-B8D68D0CA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870087"/>
              </p:ext>
            </p:extLst>
          </p:nvPr>
        </p:nvGraphicFramePr>
        <p:xfrm>
          <a:off x="2711624" y="3093534"/>
          <a:ext cx="4114800" cy="11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190413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529403F0-7215-456B-A480-9C218EC96611}"/>
              </a:ext>
            </a:extLst>
          </p:cNvPr>
          <p:cNvSpPr txBox="1"/>
          <p:nvPr/>
        </p:nvSpPr>
        <p:spPr>
          <a:xfrm>
            <a:off x="7104112" y="3244334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IP Adresse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6220603-2C1A-4C5C-91A9-F2652A586B34}"/>
              </a:ext>
            </a:extLst>
          </p:cNvPr>
          <p:cNvSpPr txBox="1"/>
          <p:nvPr/>
        </p:nvSpPr>
        <p:spPr>
          <a:xfrm>
            <a:off x="7104112" y="377728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Subnetzmaske</a:t>
            </a:r>
          </a:p>
        </p:txBody>
      </p:sp>
      <p:graphicFrame>
        <p:nvGraphicFramePr>
          <p:cNvPr id="21" name="Tabelle 12">
            <a:extLst>
              <a:ext uri="{FF2B5EF4-FFF2-40B4-BE49-F238E27FC236}">
                <a16:creationId xmlns:a16="http://schemas.microsoft.com/office/drawing/2014/main" id="{4907E9E2-73B6-48D5-8340-5A6D1066D0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6797551"/>
              </p:ext>
            </p:extLst>
          </p:nvPr>
        </p:nvGraphicFramePr>
        <p:xfrm>
          <a:off x="4295800" y="4790176"/>
          <a:ext cx="4114800" cy="11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190413"/>
                  </a:ext>
                </a:extLst>
              </a:tr>
            </a:tbl>
          </a:graphicData>
        </a:graphic>
      </p:graphicFrame>
      <p:sp>
        <p:nvSpPr>
          <p:cNvPr id="22" name="Textfeld 21">
            <a:extLst>
              <a:ext uri="{FF2B5EF4-FFF2-40B4-BE49-F238E27FC236}">
                <a16:creationId xmlns:a16="http://schemas.microsoft.com/office/drawing/2014/main" id="{37724788-F9E8-42AA-9507-0D1D13061A79}"/>
              </a:ext>
            </a:extLst>
          </p:cNvPr>
          <p:cNvSpPr txBox="1"/>
          <p:nvPr/>
        </p:nvSpPr>
        <p:spPr>
          <a:xfrm>
            <a:off x="8688288" y="4940976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IP Adresse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106C4E3B-A597-469B-9E75-FA3B5224FF05}"/>
              </a:ext>
            </a:extLst>
          </p:cNvPr>
          <p:cNvSpPr txBox="1"/>
          <p:nvPr/>
        </p:nvSpPr>
        <p:spPr>
          <a:xfrm>
            <a:off x="8688288" y="547392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Subnetzmaske</a:t>
            </a:r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B9F7571D-491E-4F65-B366-165D35774384}"/>
              </a:ext>
            </a:extLst>
          </p:cNvPr>
          <p:cNvSpPr/>
          <p:nvPr/>
        </p:nvSpPr>
        <p:spPr>
          <a:xfrm>
            <a:off x="1775520" y="5029450"/>
            <a:ext cx="2124236" cy="7338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latin typeface="Arial" panose="020B0604020202020204" pitchFamily="34" charset="0"/>
              </a:rPr>
              <a:t>auch möglich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A9948C4-2BB3-4DD4-9A9D-6159CD1F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295714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045926C-C7E1-4D7A-BB6F-1174F08A3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1AB4B3-181B-4D28-843C-9230A886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12</a:t>
            </a:fld>
            <a:endParaRPr lang="LID4096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AE521A8-6ADB-4BC2-9185-D9DB268A4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204" y="1736812"/>
            <a:ext cx="9971591" cy="3384376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ED6F5A23-4D13-4E42-8693-F4C3286A468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50288" cy="471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3600"/>
              <a:t>Die Subnetzmaske</a:t>
            </a:r>
            <a:endParaRPr lang="de-DE" sz="3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178FD5D-4D17-44BE-A228-A481CFB182D6}"/>
              </a:ext>
            </a:extLst>
          </p:cNvPr>
          <p:cNvSpPr/>
          <p:nvPr/>
        </p:nvSpPr>
        <p:spPr>
          <a:xfrm>
            <a:off x="1102830" y="6121125"/>
            <a:ext cx="10276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https://www.elektronik-kompendium.de/sites/net/0907201.htm</a:t>
            </a:r>
            <a:endParaRPr lang="de-DE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BA53033-C017-4B08-8C33-D1A19BFF2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636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Ablauf: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13</a:t>
            </a:fld>
            <a:endParaRPr lang="LID4096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C3A870-399A-44F4-88DC-E018FB3D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3645024"/>
            <a:ext cx="5832648" cy="2480552"/>
          </a:xfrm>
          <a:prstGeom prst="rect">
            <a:avLst/>
          </a:prstGeom>
        </p:spPr>
      </p:pic>
      <p:graphicFrame>
        <p:nvGraphicFramePr>
          <p:cNvPr id="12" name="Tabelle 12">
            <a:extLst>
              <a:ext uri="{FF2B5EF4-FFF2-40B4-BE49-F238E27FC236}">
                <a16:creationId xmlns:a16="http://schemas.microsoft.com/office/drawing/2014/main" id="{A8E16E03-371A-4BA5-99B4-4B0265D79A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88162"/>
              </p:ext>
            </p:extLst>
          </p:nvPr>
        </p:nvGraphicFramePr>
        <p:xfrm>
          <a:off x="3143672" y="1772816"/>
          <a:ext cx="4114800" cy="11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255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9190413"/>
                  </a:ext>
                </a:extLst>
              </a:tr>
            </a:tbl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C69B2A16-5706-4D42-BBD7-799E2B3A7EE5}"/>
              </a:ext>
            </a:extLst>
          </p:cNvPr>
          <p:cNvSpPr txBox="1"/>
          <p:nvPr/>
        </p:nvSpPr>
        <p:spPr>
          <a:xfrm>
            <a:off x="7536160" y="1923616"/>
            <a:ext cx="129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IP Adresse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9085E2E-0267-4CD1-BE90-0FADFD5D3AB1}"/>
              </a:ext>
            </a:extLst>
          </p:cNvPr>
          <p:cNvSpPr txBox="1"/>
          <p:nvPr/>
        </p:nvSpPr>
        <p:spPr>
          <a:xfrm>
            <a:off x="7536160" y="2456562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</a:rPr>
              <a:t>Subnetzmaske</a:t>
            </a:r>
          </a:p>
        </p:txBody>
      </p:sp>
      <p:sp>
        <p:nvSpPr>
          <p:cNvPr id="16" name="Pfeil: nach unten 15">
            <a:extLst>
              <a:ext uri="{FF2B5EF4-FFF2-40B4-BE49-F238E27FC236}">
                <a16:creationId xmlns:a16="http://schemas.microsoft.com/office/drawing/2014/main" id="{0F04D36A-BA60-4E15-BAAE-9AE913203E4F}"/>
              </a:ext>
            </a:extLst>
          </p:cNvPr>
          <p:cNvSpPr/>
          <p:nvPr/>
        </p:nvSpPr>
        <p:spPr>
          <a:xfrm>
            <a:off x="3359696" y="1184255"/>
            <a:ext cx="534888" cy="47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FC3AC909-AD2D-4CBE-833C-36AF1F52ECBC}"/>
              </a:ext>
            </a:extLst>
          </p:cNvPr>
          <p:cNvSpPr/>
          <p:nvPr/>
        </p:nvSpPr>
        <p:spPr>
          <a:xfrm>
            <a:off x="4367808" y="1168057"/>
            <a:ext cx="534888" cy="47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6123A883-3BF9-46CC-927E-39649B76A252}"/>
              </a:ext>
            </a:extLst>
          </p:cNvPr>
          <p:cNvSpPr/>
          <p:nvPr/>
        </p:nvSpPr>
        <p:spPr>
          <a:xfrm>
            <a:off x="5376149" y="1191744"/>
            <a:ext cx="534888" cy="471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7021C6A-CA6D-4521-B600-F09E4FB33ED7}"/>
              </a:ext>
            </a:extLst>
          </p:cNvPr>
          <p:cNvSpPr/>
          <p:nvPr/>
        </p:nvSpPr>
        <p:spPr>
          <a:xfrm>
            <a:off x="3637935" y="5806517"/>
            <a:ext cx="596652" cy="367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545620-C0AF-4EE8-8ADA-8E8D8E4065F0}"/>
              </a:ext>
            </a:extLst>
          </p:cNvPr>
          <p:cNvSpPr/>
          <p:nvPr/>
        </p:nvSpPr>
        <p:spPr>
          <a:xfrm>
            <a:off x="6960146" y="5803527"/>
            <a:ext cx="596652" cy="3672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CB09827C-7C84-47CF-91C6-0B328E33B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85052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Übung 1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14</a:t>
            </a:fld>
            <a:endParaRPr lang="LID4096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DE2AFD4-5DA2-468B-84C2-FD2D465B8391}"/>
              </a:ext>
            </a:extLst>
          </p:cNvPr>
          <p:cNvGrpSpPr/>
          <p:nvPr/>
        </p:nvGrpSpPr>
        <p:grpSpPr>
          <a:xfrm>
            <a:off x="3287688" y="927818"/>
            <a:ext cx="5832648" cy="2528792"/>
            <a:chOff x="3287688" y="1340768"/>
            <a:chExt cx="5832648" cy="2528792"/>
          </a:xfrm>
        </p:grpSpPr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01C3A870-399A-44F4-88DC-E018FB3D2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7688" y="1340768"/>
              <a:ext cx="5832648" cy="2480552"/>
            </a:xfrm>
            <a:prstGeom prst="rect">
              <a:avLst/>
            </a:prstGeom>
          </p:spPr>
        </p:pic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27021C6A-CA6D-4521-B600-F09E4FB33ED7}"/>
                </a:ext>
              </a:extLst>
            </p:cNvPr>
            <p:cNvSpPr/>
            <p:nvPr/>
          </p:nvSpPr>
          <p:spPr>
            <a:xfrm>
              <a:off x="4069983" y="3502261"/>
              <a:ext cx="596652" cy="3672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7545620-C0AF-4EE8-8ADA-8E8D8E4065F0}"/>
                </a:ext>
              </a:extLst>
            </p:cNvPr>
            <p:cNvSpPr/>
            <p:nvPr/>
          </p:nvSpPr>
          <p:spPr>
            <a:xfrm>
              <a:off x="7392194" y="3499271"/>
              <a:ext cx="596652" cy="3672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de-DE" b="1" dirty="0">
                  <a:latin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54EF599D-7D44-4ED7-BB9A-68A9E2C9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789" y="0"/>
            <a:ext cx="1414211" cy="14401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13136D-C0D8-4F34-9238-91106EABB777}"/>
              </a:ext>
            </a:extLst>
          </p:cNvPr>
          <p:cNvSpPr txBox="1"/>
          <p:nvPr/>
        </p:nvSpPr>
        <p:spPr>
          <a:xfrm>
            <a:off x="3863752" y="3793877"/>
            <a:ext cx="40014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Zwei Computer verbinden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IP Adressen vergeben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Test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4E31577-C65E-41A4-8992-4824B8347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02638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Switch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15</a:t>
            </a:fld>
            <a:endParaRPr lang="LID4096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C6902C5-AED2-41BA-A914-638C5A2C7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007" y="1120003"/>
            <a:ext cx="5061593" cy="461799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617ED78-A499-43CB-A1B8-F0BE3333E384}"/>
              </a:ext>
            </a:extLst>
          </p:cNvPr>
          <p:cNvSpPr txBox="1"/>
          <p:nvPr/>
        </p:nvSpPr>
        <p:spPr>
          <a:xfrm>
            <a:off x="5749424" y="2564904"/>
            <a:ext cx="660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2FD8D98-E5F0-4068-93F9-A6560247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343" y="1160055"/>
            <a:ext cx="5034648" cy="4577941"/>
          </a:xfrm>
          <a:prstGeom prst="rect">
            <a:avLst/>
          </a:prstGeom>
        </p:spPr>
      </p:pic>
      <p:pic>
        <p:nvPicPr>
          <p:cNvPr id="1026" name="Picture 2" descr="Bildergebnis für switch netzwerk">
            <a:extLst>
              <a:ext uri="{FF2B5EF4-FFF2-40B4-BE49-F238E27FC236}">
                <a16:creationId xmlns:a16="http://schemas.microsoft.com/office/drawing/2014/main" id="{35FE836F-8781-489E-8DD2-04D5F328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2060848"/>
            <a:ext cx="2906688" cy="125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CCED810-67D8-415F-A04F-1D339B960D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182" y="19498"/>
            <a:ext cx="5667375" cy="1400175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96E26B9-2457-4B22-83C3-1C1CD2E82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70370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20A7D151-C546-45D5-AC6C-4ACB1FE7D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495195"/>
            <a:ext cx="5034648" cy="4577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Übung 2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16</a:t>
            </a:fld>
            <a:endParaRPr lang="LID4096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4EF599D-7D44-4ED7-BB9A-68A9E2C97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789" y="0"/>
            <a:ext cx="1414211" cy="144015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13136D-C0D8-4F34-9238-91106EABB777}"/>
              </a:ext>
            </a:extLst>
          </p:cNvPr>
          <p:cNvSpPr txBox="1"/>
          <p:nvPr/>
        </p:nvSpPr>
        <p:spPr>
          <a:xfrm>
            <a:off x="235955" y="2317659"/>
            <a:ext cx="3893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Vier Computer verbinden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IP Adressen vergeben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latin typeface="Arial" panose="020B0604020202020204" pitchFamily="34" charset="0"/>
              </a:rPr>
              <a:t>Test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4416EAC-B351-4BC3-8DC1-039B3CDFB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6099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DHCP Server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17</a:t>
            </a:fld>
            <a:endParaRPr lang="LID4096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59C04B-F487-49B6-A4DB-E55E4287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766" y="1484784"/>
            <a:ext cx="7284467" cy="4658524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8CA827B-4BBD-432B-8B73-BC4498FD2575}"/>
              </a:ext>
            </a:extLst>
          </p:cNvPr>
          <p:cNvSpPr txBox="1"/>
          <p:nvPr/>
        </p:nvSpPr>
        <p:spPr>
          <a:xfrm>
            <a:off x="983432" y="999808"/>
            <a:ext cx="10729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</a:rPr>
              <a:t>Dynamic Host </a:t>
            </a:r>
            <a:r>
              <a:rPr lang="de-DE" sz="2400" dirty="0" err="1">
                <a:latin typeface="Arial" panose="020B0604020202020204" pitchFamily="34" charset="0"/>
              </a:rPr>
              <a:t>Configuration</a:t>
            </a:r>
            <a:r>
              <a:rPr lang="de-DE" sz="2400" dirty="0">
                <a:latin typeface="Arial" panose="020B0604020202020204" pitchFamily="34" charset="0"/>
              </a:rPr>
              <a:t> Protocol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703DD7F-91A0-48D9-9406-FA7AA4E0A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789" y="0"/>
            <a:ext cx="1414211" cy="1440159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04FC607-063B-4CAD-88F2-179D229E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355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DNS Server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18</a:t>
            </a:fld>
            <a:endParaRPr lang="LID4096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8CA827B-4BBD-432B-8B73-BC4498FD2575}"/>
              </a:ext>
            </a:extLst>
          </p:cNvPr>
          <p:cNvSpPr txBox="1"/>
          <p:nvPr/>
        </p:nvSpPr>
        <p:spPr>
          <a:xfrm>
            <a:off x="983432" y="999808"/>
            <a:ext cx="1072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</a:rPr>
              <a:t>Domain Name System</a:t>
            </a:r>
          </a:p>
          <a:p>
            <a:r>
              <a:rPr lang="de-DE" sz="2400" dirty="0">
                <a:latin typeface="Arial" panose="020B0604020202020204" pitchFamily="34" charset="0"/>
              </a:rPr>
              <a:t>-&gt; wie eine Auskunft, gibt IP Adresse einer Domain zurück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703DD7F-91A0-48D9-9406-FA7AA4E0A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789" y="0"/>
            <a:ext cx="1414211" cy="1440159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DF186F14-5953-4178-9174-5F17E963F598}"/>
              </a:ext>
            </a:extLst>
          </p:cNvPr>
          <p:cNvSpPr/>
          <p:nvPr/>
        </p:nvSpPr>
        <p:spPr>
          <a:xfrm>
            <a:off x="1847528" y="2461281"/>
            <a:ext cx="29049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222222"/>
                </a:solidFill>
                <a:latin typeface="arial" panose="020B0604020202020204" pitchFamily="34" charset="0"/>
                <a:hlinkClick r:id="rId3"/>
              </a:rPr>
              <a:t>https://216.58.206.3</a:t>
            </a:r>
            <a:endParaRPr lang="de-DE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12CFB34-E2E6-491F-81BB-3D890A984339}"/>
              </a:ext>
            </a:extLst>
          </p:cNvPr>
          <p:cNvSpPr/>
          <p:nvPr/>
        </p:nvSpPr>
        <p:spPr>
          <a:xfrm>
            <a:off x="5375920" y="2506792"/>
            <a:ext cx="720080" cy="448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0BFC306-B039-4B59-AC98-E018DA396ADF}"/>
              </a:ext>
            </a:extLst>
          </p:cNvPr>
          <p:cNvSpPr txBox="1"/>
          <p:nvPr/>
        </p:nvSpPr>
        <p:spPr>
          <a:xfrm>
            <a:off x="6888088" y="2131058"/>
            <a:ext cx="6607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9E8D762-4FDC-4329-BE91-6740ACEEC457}"/>
              </a:ext>
            </a:extLst>
          </p:cNvPr>
          <p:cNvSpPr/>
          <p:nvPr/>
        </p:nvSpPr>
        <p:spPr>
          <a:xfrm>
            <a:off x="5961231" y="3533014"/>
            <a:ext cx="25144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222222"/>
                </a:solidFill>
                <a:latin typeface="arial" panose="020B0604020202020204" pitchFamily="34" charset="0"/>
                <a:hlinkClick r:id="rId4"/>
              </a:rPr>
              <a:t>www.google.com</a:t>
            </a:r>
            <a:endParaRPr lang="de-DE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FF4849B-ACB9-49C9-8EAD-FB4C17B04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5" y="3202164"/>
            <a:ext cx="5610225" cy="3190875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E2ACE6D2-7035-4D85-8113-773B7300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257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Praxisbeispiele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19</a:t>
            </a:fld>
            <a:endParaRPr lang="LID4096"/>
          </a:p>
        </p:txBody>
      </p:sp>
      <p:pic>
        <p:nvPicPr>
          <p:cNvPr id="3074" name="Picture 2" descr="Bildergebnis für crossover kabel">
            <a:extLst>
              <a:ext uri="{FF2B5EF4-FFF2-40B4-BE49-F238E27FC236}">
                <a16:creationId xmlns:a16="http://schemas.microsoft.com/office/drawing/2014/main" id="{3A7E5458-558D-4551-A420-CAF43605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929962"/>
            <a:ext cx="4660213" cy="25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743083-F444-47E3-B27E-9BEC95B2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613" y="929962"/>
            <a:ext cx="1019175" cy="96202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E7CE29A-7C14-423D-BC97-4DD21E84733A}"/>
              </a:ext>
            </a:extLst>
          </p:cNvPr>
          <p:cNvSpPr txBox="1"/>
          <p:nvPr/>
        </p:nvSpPr>
        <p:spPr>
          <a:xfrm>
            <a:off x="6451518" y="1985237"/>
            <a:ext cx="2777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Netzwerkfreigabe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E7B7A9D-4DFC-4E09-9717-A091E1110329}"/>
              </a:ext>
            </a:extLst>
          </p:cNvPr>
          <p:cNvSpPr txBox="1"/>
          <p:nvPr/>
        </p:nvSpPr>
        <p:spPr>
          <a:xfrm>
            <a:off x="1132768" y="3270832"/>
            <a:ext cx="2536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Crossover Kabel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7C05DCD-D3C0-497F-A093-AD26673E26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824"/>
          <a:stretch/>
        </p:blipFill>
        <p:spPr>
          <a:xfrm>
            <a:off x="7481096" y="3238739"/>
            <a:ext cx="4142576" cy="283463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CE24ECB1-FBAC-4396-BB49-2F4A271F4F72}"/>
              </a:ext>
            </a:extLst>
          </p:cNvPr>
          <p:cNvSpPr txBox="1"/>
          <p:nvPr/>
        </p:nvSpPr>
        <p:spPr>
          <a:xfrm>
            <a:off x="8142863" y="5962766"/>
            <a:ext cx="281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IP Adresse ändern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9F20978-3939-4059-846D-48408A592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310" y="3761763"/>
            <a:ext cx="1750442" cy="204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BFE14255-F63C-41E6-A7A2-2DD74E24B2F4}"/>
              </a:ext>
            </a:extLst>
          </p:cNvPr>
          <p:cNvSpPr txBox="1"/>
          <p:nvPr/>
        </p:nvSpPr>
        <p:spPr>
          <a:xfrm>
            <a:off x="4485752" y="5833860"/>
            <a:ext cx="803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iPad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D3E44C22-6F16-4D38-8CAD-FA0F7881D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99523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14184" cy="471587"/>
          </a:xfrm>
        </p:spPr>
        <p:txBody>
          <a:bodyPr>
            <a:noAutofit/>
          </a:bodyPr>
          <a:lstStyle/>
          <a:p>
            <a:r>
              <a:rPr lang="de-DE" sz="3600" dirty="0"/>
              <a:t>Was ist ein Netzwerk?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Mindestens 2 Computer</a:t>
            </a:r>
          </a:p>
          <a:p>
            <a:r>
              <a:rPr lang="de-DE" dirty="0"/>
              <a:t>Sind mit Kabel oder über Funk verbunden</a:t>
            </a:r>
          </a:p>
          <a:p>
            <a:r>
              <a:rPr lang="de-DE" dirty="0"/>
              <a:t>Zum Datenaustausch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2</a:t>
            </a:fld>
            <a:endParaRPr lang="LID4096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1C3A870-399A-44F4-88DC-E018FB3D2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21" y="3861048"/>
            <a:ext cx="4910167" cy="2088232"/>
          </a:xfrm>
          <a:prstGeom prst="rect">
            <a:avLst/>
          </a:prstGeom>
        </p:spPr>
      </p:pic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5449CD7-D388-44E6-9944-162964811481}"/>
              </a:ext>
            </a:extLst>
          </p:cNvPr>
          <p:cNvGrpSpPr/>
          <p:nvPr/>
        </p:nvGrpSpPr>
        <p:grpSpPr>
          <a:xfrm>
            <a:off x="6168008" y="3079812"/>
            <a:ext cx="5892934" cy="2448272"/>
            <a:chOff x="6168008" y="3079812"/>
            <a:chExt cx="5892934" cy="244827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31341108-7961-4D6C-B331-1B10872D3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68008" y="3079812"/>
              <a:ext cx="5892934" cy="2448272"/>
            </a:xfrm>
            <a:prstGeom prst="rect">
              <a:avLst/>
            </a:prstGeom>
          </p:spPr>
        </p:pic>
        <p:pic>
          <p:nvPicPr>
            <p:cNvPr id="10" name="Grafik 9" descr="Drahtlos">
              <a:extLst>
                <a:ext uri="{FF2B5EF4-FFF2-40B4-BE49-F238E27FC236}">
                  <a16:creationId xmlns:a16="http://schemas.microsoft.com/office/drawing/2014/main" id="{90C90267-70D3-4FBF-B378-C5EDDE29C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2637522">
              <a:off x="8400256" y="3846748"/>
              <a:ext cx="914400" cy="914400"/>
            </a:xfrm>
            <a:prstGeom prst="rect">
              <a:avLst/>
            </a:prstGeom>
          </p:spPr>
        </p:pic>
      </p:grp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12F2896-055B-456F-B619-0E3CBF92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942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1E7AB0-12DD-467E-A308-EA04D5E0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E12D32B-85B3-4439-A532-B8F650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20</a:t>
            </a:fld>
            <a:endParaRPr lang="LID4096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3D7D98E-6426-425E-ACDA-71D0E6FAD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12201"/>
          <a:stretch/>
        </p:blipFill>
        <p:spPr bwMode="auto">
          <a:xfrm>
            <a:off x="755316" y="404664"/>
            <a:ext cx="10681368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1A2CB10-A6C1-47D0-BBCC-A1157F9F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842608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8DACB9-748B-4EB3-8C15-B9F4CC89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pPr/>
              <a:t>09/28/2020</a:t>
            </a:fld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AD2CE4-2B1B-4622-BB70-FB810D88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pPr/>
              <a:t>21</a:t>
            </a:fld>
            <a:endParaRPr lang="LID4096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875FBC-9DBD-4D3E-9F37-8C21412CC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0" y="2143125"/>
            <a:ext cx="9867900" cy="257175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8B5900B-2CCD-49BA-9377-E26BADAB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124404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8B53250-49F7-4006-AE03-1210615D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47D4C8-A493-4309-B6B3-4C2C833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22</a:t>
            </a:fld>
            <a:endParaRPr lang="LID4096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3E9276D-08C3-43FA-B7AE-E71925B1EA4E}"/>
              </a:ext>
            </a:extLst>
          </p:cNvPr>
          <p:cNvSpPr/>
          <p:nvPr/>
        </p:nvSpPr>
        <p:spPr>
          <a:xfrm>
            <a:off x="990600" y="1412776"/>
            <a:ext cx="105780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hlinkClick r:id="rId2"/>
              </a:rPr>
              <a:t>https://informatik.mygymer.ch/ef2019/rechnernetze/tcp-ip-schichtenmodell/anwendung</a:t>
            </a:r>
            <a:endParaRPr lang="de-DE" dirty="0">
              <a:latin typeface="Arial" panose="020B0604020202020204" pitchFamily="34" charset="0"/>
            </a:endParaRPr>
          </a:p>
          <a:p>
            <a:r>
              <a:rPr lang="de-DE" dirty="0">
                <a:latin typeface="Arial" panose="020B0604020202020204" pitchFamily="34" charset="0"/>
              </a:rPr>
              <a:t>(Schichtenmodell mit Beispielen)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3"/>
              </a:rPr>
              <a:t>https://www.lernsoftware-filius.de/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https://www.elektronik-kompendium.de/sites/net/0907201.htm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5"/>
              </a:rPr>
              <a:t>https://t3n.de/news/tcp-ip-internet-grundlagen-755667/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hlinkClick r:id="rId6"/>
              </a:rPr>
              <a:t>https://www.arndt-bruenner.de/mathe/scripts/Zahlensysteme.htm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6B09D14-37E3-4BE4-9507-68799460195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8714184" cy="471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3600" dirty="0"/>
              <a:t>Quellen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A7C4479-1579-44E9-BBEA-6FD68AD6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83263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471587"/>
          </a:xfrm>
        </p:spPr>
        <p:txBody>
          <a:bodyPr>
            <a:noAutofit/>
          </a:bodyPr>
          <a:lstStyle/>
          <a:p>
            <a:r>
              <a:rPr lang="de-DE" sz="3600" dirty="0"/>
              <a:t>Was kann ich mit einem Netzwerk machen?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Daten austauschen</a:t>
            </a:r>
          </a:p>
          <a:p>
            <a:r>
              <a:rPr lang="de-DE" dirty="0"/>
              <a:t>Einen gemeinsamen Drucker nutzen</a:t>
            </a:r>
          </a:p>
          <a:p>
            <a:r>
              <a:rPr lang="de-DE" dirty="0"/>
              <a:t>Im Internet surfen</a:t>
            </a:r>
          </a:p>
          <a:p>
            <a:r>
              <a:rPr lang="de-DE" dirty="0"/>
              <a:t>Nachrichten schicken</a:t>
            </a:r>
          </a:p>
          <a:p>
            <a:r>
              <a:rPr lang="de-DE" dirty="0"/>
              <a:t>…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3</a:t>
            </a:fld>
            <a:endParaRPr lang="LID4096"/>
          </a:p>
        </p:txBody>
      </p:sp>
      <p:pic>
        <p:nvPicPr>
          <p:cNvPr id="8" name="Grafik 7" descr="Dokument">
            <a:extLst>
              <a:ext uri="{FF2B5EF4-FFF2-40B4-BE49-F238E27FC236}">
                <a16:creationId xmlns:a16="http://schemas.microsoft.com/office/drawing/2014/main" id="{88A2A110-1F76-4AAC-8E95-F44F19062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33204" y="1835301"/>
            <a:ext cx="914400" cy="914400"/>
          </a:xfrm>
          <a:prstGeom prst="rect">
            <a:avLst/>
          </a:prstGeom>
        </p:spPr>
      </p:pic>
      <p:pic>
        <p:nvPicPr>
          <p:cNvPr id="10" name="Grafik 9" descr="Drucker">
            <a:extLst>
              <a:ext uri="{FF2B5EF4-FFF2-40B4-BE49-F238E27FC236}">
                <a16:creationId xmlns:a16="http://schemas.microsoft.com/office/drawing/2014/main" id="{29E9DF75-2E50-4521-BF7F-2CD858931B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5184" y="2714870"/>
            <a:ext cx="914400" cy="914400"/>
          </a:xfrm>
          <a:prstGeom prst="rect">
            <a:avLst/>
          </a:prstGeom>
        </p:spPr>
      </p:pic>
      <p:pic>
        <p:nvPicPr>
          <p:cNvPr id="12" name="Grafik 11" descr="Geöffneter Umschlag">
            <a:extLst>
              <a:ext uri="{FF2B5EF4-FFF2-40B4-BE49-F238E27FC236}">
                <a16:creationId xmlns:a16="http://schemas.microsoft.com/office/drawing/2014/main" id="{A12F58D9-DB4C-4DBE-A56C-9A8287F588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96200" y="3544094"/>
            <a:ext cx="914400" cy="914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DB2B7D2-7ADD-40E9-B2F9-806429649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57696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20366-3422-41F1-99A5-3F7B17E9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0A2C8-E373-4876-BD59-C4944F8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4</a:t>
            </a:fld>
            <a:endParaRPr lang="LID4096"/>
          </a:p>
        </p:txBody>
      </p:sp>
      <p:pic>
        <p:nvPicPr>
          <p:cNvPr id="8194" name="Picture 2" descr="Das TCP-IP-Referenzmodell. (Grafik: Shutterstock)">
            <a:extLst>
              <a:ext uri="{FF2B5EF4-FFF2-40B4-BE49-F238E27FC236}">
                <a16:creationId xmlns:a16="http://schemas.microsoft.com/office/drawing/2014/main" id="{F954EDD7-79BE-4933-AC1B-EEEA0369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196752"/>
            <a:ext cx="7370741" cy="45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E0FEA2AA-D251-4ABE-BCD7-5BA8F8F81E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50288" cy="471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3600" dirty="0"/>
              <a:t>TCP / IP Modell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C92297E-3CD8-46C5-9DBE-DD85D87FD977}"/>
              </a:ext>
            </a:extLst>
          </p:cNvPr>
          <p:cNvSpPr/>
          <p:nvPr/>
        </p:nvSpPr>
        <p:spPr>
          <a:xfrm>
            <a:off x="2495600" y="6100059"/>
            <a:ext cx="3327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https://www.shutterstock.com/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0FB2A0-8A8B-41A7-B265-35D12180329B}"/>
              </a:ext>
            </a:extLst>
          </p:cNvPr>
          <p:cNvSpPr txBox="1"/>
          <p:nvPr/>
        </p:nvSpPr>
        <p:spPr>
          <a:xfrm>
            <a:off x="7896200" y="2636912"/>
            <a:ext cx="3299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Transmission Control Protocol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2BD1A4-B3E7-46C7-AA72-F802D3D4BF1D}"/>
              </a:ext>
            </a:extLst>
          </p:cNvPr>
          <p:cNvSpPr txBox="1"/>
          <p:nvPr/>
        </p:nvSpPr>
        <p:spPr>
          <a:xfrm>
            <a:off x="7896200" y="1902044"/>
            <a:ext cx="364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z.B. Hypertext Transport Protocol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B5430A4-6DFB-4466-BCC2-E13582A00954}"/>
              </a:ext>
            </a:extLst>
          </p:cNvPr>
          <p:cNvSpPr txBox="1"/>
          <p:nvPr/>
        </p:nvSpPr>
        <p:spPr>
          <a:xfrm>
            <a:off x="7896200" y="3375266"/>
            <a:ext cx="199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Internet Protocol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4607797-BE72-4313-908B-5D528D932865}"/>
              </a:ext>
            </a:extLst>
          </p:cNvPr>
          <p:cNvSpPr txBox="1"/>
          <p:nvPr/>
        </p:nvSpPr>
        <p:spPr>
          <a:xfrm>
            <a:off x="8178022" y="4113620"/>
            <a:ext cx="1958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Ethernet - WLAN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9879EE8A-D7AD-4E46-97CE-25FD392AC097}"/>
              </a:ext>
            </a:extLst>
          </p:cNvPr>
          <p:cNvSpPr/>
          <p:nvPr/>
        </p:nvSpPr>
        <p:spPr>
          <a:xfrm>
            <a:off x="838200" y="1988840"/>
            <a:ext cx="433264" cy="2232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6DAAECFB-1118-4A61-BBD9-A8391B15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0885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EA4E25E-21CF-4DD3-A92F-AC60471D5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2752B-9F9D-4E8A-A2A2-BB746FDBFAF3}" type="datetime1">
              <a:rPr lang="LID4096" smtClean="0"/>
              <a:t>09/28/2020</a:t>
            </a:fld>
            <a:endParaRPr lang="LID4096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FF20D3-4B64-440D-A51C-E7CA0621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5</a:t>
            </a:fld>
            <a:endParaRPr lang="LID4096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03CE3D2-59DC-4CB3-A0FA-F0731D28BDAE}"/>
              </a:ext>
            </a:extLst>
          </p:cNvPr>
          <p:cNvSpPr/>
          <p:nvPr/>
        </p:nvSpPr>
        <p:spPr>
          <a:xfrm>
            <a:off x="1343472" y="1700808"/>
            <a:ext cx="94330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Zunächst schickt Computer 1 ein </a:t>
            </a:r>
            <a:r>
              <a:rPr lang="de-DE" dirty="0">
                <a:latin typeface="Arial" panose="020B0604020202020204" pitchFamily="34" charset="0"/>
              </a:rPr>
              <a:t>Datenpaket</a:t>
            </a: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, in dem steht, dass er eine Verbindung zu Computer 2 aufbauen möchte.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Darauf antwortet Computer 2, dass er dazu bereit ist.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Computer 1 bestätigt anschließend Computer 2, dass er verstanden hat, dass Computer 2 bereit ist.</a:t>
            </a:r>
          </a:p>
          <a:p>
            <a:endParaRPr lang="de-DE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Die Verbindung ist damit hergestellt, und der eigentliche Datenaustausch kann beginnen:</a:t>
            </a:r>
          </a:p>
          <a:p>
            <a:endParaRPr lang="de-DE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Computer 1 schickt ein Datenpaket, in dem angefragt wird, welche Dateien verfügbar sind.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Darauf antwortet Computer 2 mit einer Liste der verfügbaren Dateien.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Computer 1 schickt ein Datenpaket, in dem eine bestimmte Datei angefordert wird.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>
                <a:solidFill>
                  <a:srgbClr val="222222"/>
                </a:solidFill>
                <a:latin typeface="Arial" panose="020B0604020202020204" pitchFamily="34" charset="0"/>
              </a:rPr>
              <a:t>Darauf antwortet Computer 2, dass die Datei existiert, beschreibt die Datei und beginnt mit der Übertragung.</a:t>
            </a:r>
            <a:endParaRPr lang="de-DE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92B1896-FA2D-403B-8FA8-BBD569DEB4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44" b="17241"/>
          <a:stretch/>
        </p:blipFill>
        <p:spPr>
          <a:xfrm>
            <a:off x="3604912" y="188640"/>
            <a:ext cx="4910167" cy="1512168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14437CB-9919-4B9C-B71C-CCAFEEC9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164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471587"/>
          </a:xfrm>
        </p:spPr>
        <p:txBody>
          <a:bodyPr>
            <a:noAutofit/>
          </a:bodyPr>
          <a:lstStyle/>
          <a:p>
            <a:r>
              <a:rPr lang="de-DE" sz="3600" dirty="0"/>
              <a:t>Wie funktioniert ein Netzwerk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Computer müssen verbunden sein</a:t>
            </a:r>
          </a:p>
          <a:p>
            <a:r>
              <a:rPr lang="de-DE" dirty="0"/>
              <a:t>Benötigen eine eindeutige Adresse -&gt; wie eine Telefonnummer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6</a:t>
            </a:fld>
            <a:endParaRPr lang="LID4096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99851F-A608-4310-AFE2-5601B6D17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12" y="3120626"/>
            <a:ext cx="2914782" cy="2379092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05BB47B-18AA-4CF5-8B5E-8CB53F8B6F98}"/>
              </a:ext>
            </a:extLst>
          </p:cNvPr>
          <p:cNvGrpSpPr/>
          <p:nvPr/>
        </p:nvGrpSpPr>
        <p:grpSpPr>
          <a:xfrm>
            <a:off x="838200" y="3245808"/>
            <a:ext cx="5476976" cy="2523014"/>
            <a:chOff x="838200" y="3245808"/>
            <a:chExt cx="5476976" cy="252301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B00AB3B-52BF-4CBB-93BE-18B73A56B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245808"/>
              <a:ext cx="5476976" cy="2114872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6A03A2B-70B2-4D48-B3AA-C6825156C2D9}"/>
                </a:ext>
              </a:extLst>
            </p:cNvPr>
            <p:cNvSpPr/>
            <p:nvPr/>
          </p:nvSpPr>
          <p:spPr>
            <a:xfrm>
              <a:off x="838200" y="4854422"/>
              <a:ext cx="547697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1" name="Pfeil: nach links 10">
            <a:extLst>
              <a:ext uri="{FF2B5EF4-FFF2-40B4-BE49-F238E27FC236}">
                <a16:creationId xmlns:a16="http://schemas.microsoft.com/office/drawing/2014/main" id="{1913B63F-248D-46F2-800A-753D25BB280C}"/>
              </a:ext>
            </a:extLst>
          </p:cNvPr>
          <p:cNvSpPr/>
          <p:nvPr/>
        </p:nvSpPr>
        <p:spPr>
          <a:xfrm>
            <a:off x="6102913" y="4310172"/>
            <a:ext cx="13681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1260108E-B9EE-4BDE-97C8-412FFE61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4401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20366-3422-41F1-99A5-3F7B17E9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0A2C8-E373-4876-BD59-C4944F8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7</a:t>
            </a:fld>
            <a:endParaRPr lang="LID4096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0FEA2AA-D251-4ABE-BCD7-5BA8F8F81E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50288" cy="471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3600" dirty="0"/>
              <a:t>IPv4                      –               IPv6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0FB2A0-8A8B-41A7-B265-35D12180329B}"/>
              </a:ext>
            </a:extLst>
          </p:cNvPr>
          <p:cNvSpPr txBox="1"/>
          <p:nvPr/>
        </p:nvSpPr>
        <p:spPr>
          <a:xfrm>
            <a:off x="5749207" y="101783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128 Bit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2BD1A4-B3E7-46C7-AA72-F802D3D4BF1D}"/>
              </a:ext>
            </a:extLst>
          </p:cNvPr>
          <p:cNvSpPr txBox="1"/>
          <p:nvPr/>
        </p:nvSpPr>
        <p:spPr>
          <a:xfrm>
            <a:off x="760165" y="1017836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32 Bit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5188DB-0447-49A4-A44F-1B559206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57" y="1521892"/>
            <a:ext cx="23145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A13746-A7E0-403A-995F-044A1BCC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457205"/>
            <a:ext cx="6391275" cy="6858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5E09534-2413-4725-B8C4-4696BF2FD415}"/>
              </a:ext>
            </a:extLst>
          </p:cNvPr>
          <p:cNvSpPr txBox="1"/>
          <p:nvPr/>
        </p:nvSpPr>
        <p:spPr>
          <a:xfrm>
            <a:off x="789757" y="2384247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4 Milliarden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1AA7465F-C2BE-47D2-9CE6-B65B8971CB1C}"/>
              </a:ext>
            </a:extLst>
          </p:cNvPr>
          <p:cNvSpPr txBox="1"/>
          <p:nvPr/>
        </p:nvSpPr>
        <p:spPr>
          <a:xfrm>
            <a:off x="5769919" y="2340337"/>
            <a:ext cx="1853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340 Sextillionen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CC9D0C1-6D4E-47AB-8B53-442FD9537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632" y="2753579"/>
            <a:ext cx="7550447" cy="3808831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32929B9B-1F07-4A25-B9D5-226D6B26C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166805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3120366-3422-41F1-99A5-3F7B17E9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F0A2C8-E373-4876-BD59-C4944F8F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8</a:t>
            </a:fld>
            <a:endParaRPr lang="LID4096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0FEA2AA-D251-4ABE-BCD7-5BA8F8F81EF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650288" cy="4715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de-DE" sz="3600" dirty="0"/>
              <a:t>IPv4                      –               IPv6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0FB2A0-8A8B-41A7-B265-35D12180329B}"/>
              </a:ext>
            </a:extLst>
          </p:cNvPr>
          <p:cNvSpPr txBox="1"/>
          <p:nvPr/>
        </p:nvSpPr>
        <p:spPr>
          <a:xfrm>
            <a:off x="5749207" y="1017836"/>
            <a:ext cx="925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128 Bit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B2BD1A4-B3E7-46C7-AA72-F802D3D4BF1D}"/>
              </a:ext>
            </a:extLst>
          </p:cNvPr>
          <p:cNvSpPr txBox="1"/>
          <p:nvPr/>
        </p:nvSpPr>
        <p:spPr>
          <a:xfrm>
            <a:off x="760165" y="1017836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32 Bit</a:t>
            </a:r>
          </a:p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15188DB-0447-49A4-A44F-1B5592066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57" y="1521892"/>
            <a:ext cx="2314575" cy="762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BA13746-A7E0-403A-995F-044A1BCC5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457205"/>
            <a:ext cx="6391275" cy="6858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6DC32463-2E44-4D9B-AA7D-56804670C973}"/>
              </a:ext>
            </a:extLst>
          </p:cNvPr>
          <p:cNvSpPr/>
          <p:nvPr/>
        </p:nvSpPr>
        <p:spPr>
          <a:xfrm>
            <a:off x="5792662" y="2763498"/>
            <a:ext cx="556113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ourier New" panose="02070309020205020404" pitchFamily="49" charset="0"/>
              </a:rPr>
              <a:t>2001:0db8:85a3:08d3:1319:8a2e:0370:7344</a:t>
            </a: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urier New" panose="02070309020205020404" pitchFamily="49" charset="0"/>
              </a:rPr>
              <a:t>8x 16 Bit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F423E2B-DB4F-4D51-AD2B-828E2B55B08F}"/>
              </a:ext>
            </a:extLst>
          </p:cNvPr>
          <p:cNvSpPr/>
          <p:nvPr/>
        </p:nvSpPr>
        <p:spPr>
          <a:xfrm>
            <a:off x="651682" y="2760242"/>
            <a:ext cx="33869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Courier New" panose="02070309020205020404" pitchFamily="49" charset="0"/>
              </a:rPr>
              <a:t>192.168.10.50</a:t>
            </a: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endParaRPr lang="de-DE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r>
              <a:rPr lang="de-DE" dirty="0">
                <a:solidFill>
                  <a:srgbClr val="000000"/>
                </a:solidFill>
                <a:latin typeface="Courier New" panose="02070309020205020404" pitchFamily="49" charset="0"/>
              </a:rPr>
              <a:t>4x 8 Bit</a:t>
            </a:r>
            <a:endParaRPr lang="de-DE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CAF2B3D-C7DC-4CC6-BA92-89199ADDBB9D}"/>
              </a:ext>
            </a:extLst>
          </p:cNvPr>
          <p:cNvGrpSpPr/>
          <p:nvPr/>
        </p:nvGrpSpPr>
        <p:grpSpPr>
          <a:xfrm>
            <a:off x="1415480" y="4237570"/>
            <a:ext cx="9658489" cy="1971926"/>
            <a:chOff x="1415480" y="4237570"/>
            <a:chExt cx="9658489" cy="1971926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5C94D7F8-27BD-4134-91C3-769459E05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5480" y="4713920"/>
              <a:ext cx="9658489" cy="1196627"/>
            </a:xfrm>
            <a:prstGeom prst="rect">
              <a:avLst/>
            </a:prstGeom>
          </p:spPr>
        </p:pic>
        <p:sp>
          <p:nvSpPr>
            <p:cNvPr id="9" name="Pfeil: nach unten 8">
              <a:extLst>
                <a:ext uri="{FF2B5EF4-FFF2-40B4-BE49-F238E27FC236}">
                  <a16:creationId xmlns:a16="http://schemas.microsoft.com/office/drawing/2014/main" id="{7EF3847C-EF0E-4999-9B08-97FED3C5888C}"/>
                </a:ext>
              </a:extLst>
            </p:cNvPr>
            <p:cNvSpPr/>
            <p:nvPr/>
          </p:nvSpPr>
          <p:spPr>
            <a:xfrm>
              <a:off x="5951984" y="4237570"/>
              <a:ext cx="360040" cy="55958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059A089B-E81E-4310-9BF2-382B8833FFCD}"/>
                </a:ext>
              </a:extLst>
            </p:cNvPr>
            <p:cNvSpPr/>
            <p:nvPr/>
          </p:nvSpPr>
          <p:spPr>
            <a:xfrm>
              <a:off x="2345141" y="5840164"/>
              <a:ext cx="79745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dirty="0">
                  <a:hlinkClick r:id="rId5"/>
                </a:rPr>
                <a:t>https://www.arndt-bruenner.de/mathe/scripts/Zahlensysteme.htm</a:t>
              </a:r>
              <a:endParaRPr lang="de-DE" dirty="0"/>
            </a:p>
          </p:txBody>
        </p:sp>
      </p:grp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D4952EB-627A-4F71-81B3-33A3F61FE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556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6F2A8C-7F9B-4457-AF1A-7F1F932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471587"/>
          </a:xfrm>
        </p:spPr>
        <p:txBody>
          <a:bodyPr>
            <a:noAutofit/>
          </a:bodyPr>
          <a:lstStyle/>
          <a:p>
            <a:r>
              <a:rPr lang="de-DE" sz="3600" dirty="0"/>
              <a:t>Die IP-Adresse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23A3B28-1B6E-40DE-8B40-9DF932D0B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8714184" cy="1977891"/>
          </a:xfrm>
        </p:spPr>
        <p:txBody>
          <a:bodyPr>
            <a:normAutofit/>
          </a:bodyPr>
          <a:lstStyle/>
          <a:p>
            <a:r>
              <a:rPr lang="de-DE" dirty="0"/>
              <a:t>IP = Internet Protocol</a:t>
            </a:r>
          </a:p>
          <a:p>
            <a:r>
              <a:rPr lang="de-DE" dirty="0"/>
              <a:t>Version 4</a:t>
            </a:r>
          </a:p>
          <a:p>
            <a:r>
              <a:rPr lang="de-DE" dirty="0"/>
              <a:t>32 Bits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238FAE-0925-40D5-82CD-B1424C05B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6783-4433-4A4C-8C9B-958F02D36DC7}" type="datetime1">
              <a:rPr lang="LID4096" smtClean="0"/>
              <a:t>09/28/2020</a:t>
            </a:fld>
            <a:endParaRPr lang="LID4096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625B1A-0B92-43A6-8E17-D69A0382D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3D154-1D72-4169-84A0-02A06F1F2F9D}" type="slidenum">
              <a:rPr lang="LID4096" smtClean="0"/>
              <a:t>9</a:t>
            </a:fld>
            <a:endParaRPr lang="LID4096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05BB47B-18AA-4CF5-8B5E-8CB53F8B6F98}"/>
              </a:ext>
            </a:extLst>
          </p:cNvPr>
          <p:cNvGrpSpPr/>
          <p:nvPr/>
        </p:nvGrpSpPr>
        <p:grpSpPr>
          <a:xfrm>
            <a:off x="5842305" y="2959582"/>
            <a:ext cx="5476976" cy="2523014"/>
            <a:chOff x="838200" y="3245808"/>
            <a:chExt cx="5476976" cy="2523014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B00AB3B-52BF-4CBB-93BE-18B73A56B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3245808"/>
              <a:ext cx="5476976" cy="2114872"/>
            </a:xfrm>
            <a:prstGeom prst="rect">
              <a:avLst/>
            </a:prstGeom>
          </p:spPr>
        </p:pic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6A03A2B-70B2-4D48-B3AA-C6825156C2D9}"/>
                </a:ext>
              </a:extLst>
            </p:cNvPr>
            <p:cNvSpPr/>
            <p:nvPr/>
          </p:nvSpPr>
          <p:spPr>
            <a:xfrm>
              <a:off x="838200" y="4854422"/>
              <a:ext cx="547697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7" name="Tabelle 12">
            <a:extLst>
              <a:ext uri="{FF2B5EF4-FFF2-40B4-BE49-F238E27FC236}">
                <a16:creationId xmlns:a16="http://schemas.microsoft.com/office/drawing/2014/main" id="{EA7D64CD-F635-4201-9B7C-BB13D953F7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337700"/>
              </p:ext>
            </p:extLst>
          </p:nvPr>
        </p:nvGraphicFramePr>
        <p:xfrm>
          <a:off x="1131292" y="3631529"/>
          <a:ext cx="4114800" cy="589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4161432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9699546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19533200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50838574"/>
                    </a:ext>
                  </a:extLst>
                </a:gridCol>
              </a:tblGrid>
              <a:tr h="589560"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192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168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0</a:t>
                      </a:r>
                      <a:endParaRPr lang="de-DE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dirty="0">
                          <a:latin typeface="Arial" panose="020B0604020202020204" pitchFamily="34" charset="0"/>
                        </a:rPr>
                        <a:t>10</a:t>
                      </a:r>
                      <a:endParaRPr lang="de-DE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4836070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1202C254-44B9-48DB-8E94-DB94082C7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3209" y="526225"/>
            <a:ext cx="2914782" cy="2379092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DA8933F7-8C30-40B5-B76B-B26C1AA5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628284"/>
            <a:ext cx="4114800" cy="229716"/>
          </a:xfrm>
        </p:spPr>
        <p:txBody>
          <a:bodyPr/>
          <a:lstStyle/>
          <a:p>
            <a:r>
              <a:rPr lang="de-DE" dirty="0"/>
              <a:t>IT-Seminar für Lehrkräfte – Richard Scheglmann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53209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30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LMU CompatilFact"/>
        <a:ea typeface=""/>
        <a:cs typeface=""/>
      </a:majorFont>
      <a:minorFont>
        <a:latin typeface="LMU CompatilF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Breitbild</PresentationFormat>
  <Paragraphs>228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LMU CompatilFact</vt:lpstr>
      <vt:lpstr>Calibri</vt:lpstr>
      <vt:lpstr>Arial</vt:lpstr>
      <vt:lpstr>Arial</vt:lpstr>
      <vt:lpstr>Courier New</vt:lpstr>
      <vt:lpstr>Office Theme</vt:lpstr>
      <vt:lpstr>IT-Seminar für Lehrkräfte</vt:lpstr>
      <vt:lpstr>Was ist ein Netzwerk?</vt:lpstr>
      <vt:lpstr>Was kann ich mit einem Netzwerk machen?</vt:lpstr>
      <vt:lpstr>PowerPoint-Präsentation</vt:lpstr>
      <vt:lpstr>PowerPoint-Präsentation</vt:lpstr>
      <vt:lpstr>Wie funktioniert ein Netzwerk</vt:lpstr>
      <vt:lpstr>PowerPoint-Präsentation</vt:lpstr>
      <vt:lpstr>PowerPoint-Präsentation</vt:lpstr>
      <vt:lpstr>Die IP-Adresse</vt:lpstr>
      <vt:lpstr>Die IP-Adresse</vt:lpstr>
      <vt:lpstr>Die Subnetzmaske</vt:lpstr>
      <vt:lpstr>PowerPoint-Präsentation</vt:lpstr>
      <vt:lpstr>Ablauf:</vt:lpstr>
      <vt:lpstr>Übung 1</vt:lpstr>
      <vt:lpstr>Switch</vt:lpstr>
      <vt:lpstr>Übung 2</vt:lpstr>
      <vt:lpstr>DHCP Server</vt:lpstr>
      <vt:lpstr>DNS Server</vt:lpstr>
      <vt:lpstr>Praxisbeispiele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Basisqualifizierung "IT für Lehrkräfte"</dc:title>
  <dc:creator>Thomas Weber</dc:creator>
  <cp:lastModifiedBy>Richard Scheglmann</cp:lastModifiedBy>
  <cp:revision>229</cp:revision>
  <dcterms:created xsi:type="dcterms:W3CDTF">2019-12-03T10:59:39Z</dcterms:created>
  <dcterms:modified xsi:type="dcterms:W3CDTF">2020-09-28T10:07:47Z</dcterms:modified>
</cp:coreProperties>
</file>